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7" r:id="rId2"/>
    <p:sldId id="321" r:id="rId3"/>
    <p:sldId id="262" r:id="rId4"/>
    <p:sldId id="300" r:id="rId5"/>
    <p:sldId id="301" r:id="rId6"/>
    <p:sldId id="302" r:id="rId7"/>
    <p:sldId id="324" r:id="rId8"/>
    <p:sldId id="325" r:id="rId9"/>
    <p:sldId id="318" r:id="rId10"/>
    <p:sldId id="319" r:id="rId11"/>
    <p:sldId id="275" r:id="rId12"/>
    <p:sldId id="282" r:id="rId13"/>
    <p:sldId id="336" r:id="rId14"/>
    <p:sldId id="334" r:id="rId15"/>
    <p:sldId id="335" r:id="rId16"/>
    <p:sldId id="333" r:id="rId17"/>
    <p:sldId id="315" r:id="rId18"/>
    <p:sldId id="314" r:id="rId19"/>
    <p:sldId id="341" r:id="rId20"/>
    <p:sldId id="342" r:id="rId21"/>
    <p:sldId id="32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52017" autoAdjust="0"/>
  </p:normalViewPr>
  <p:slideViewPr>
    <p:cSldViewPr snapToGrid="0">
      <p:cViewPr varScale="1">
        <p:scale>
          <a:sx n="40" d="100"/>
          <a:sy n="40" d="100"/>
        </p:scale>
        <p:origin x="2630" y="34"/>
      </p:cViewPr>
      <p:guideLst>
        <p:guide orient="horz" pos="2160"/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AD1FA-86D9-4EEB-A378-3963B99B467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44D009-B451-45ED-8E88-E0776CBF467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Стандартная методика               (9 образцов и 3 контроля)</a:t>
          </a:r>
          <a:r>
            <a:rPr lang="ru-RU" sz="900" dirty="0" smtClean="0">
              <a:solidFill>
                <a:schemeClr val="tx1"/>
              </a:solidFill>
              <a:latin typeface="+mn-lt"/>
              <a:ea typeface="Times New Roman"/>
              <a:cs typeface="+mj-cs"/>
            </a:rPr>
            <a:t/>
          </a:r>
          <a:br>
            <a:rPr lang="ru-RU" sz="900" dirty="0" smtClean="0">
              <a:solidFill>
                <a:schemeClr val="tx1"/>
              </a:solidFill>
              <a:latin typeface="+mn-lt"/>
              <a:ea typeface="Times New Roman"/>
              <a:cs typeface="+mj-cs"/>
            </a:rPr>
          </a:br>
          <a:endParaRPr lang="ru-RU" sz="900" dirty="0"/>
        </a:p>
      </dgm:t>
    </dgm:pt>
    <dgm:pt modelId="{2CD91E17-C0D9-4156-BFAB-16012B9B8AD1}" type="parTrans" cxnId="{C4A37D82-4312-4194-A711-F69F628ED306}">
      <dgm:prSet/>
      <dgm:spPr/>
      <dgm:t>
        <a:bodyPr/>
        <a:lstStyle/>
        <a:p>
          <a:endParaRPr lang="ru-RU"/>
        </a:p>
      </dgm:t>
    </dgm:pt>
    <dgm:pt modelId="{6924C4FD-A510-414C-9177-9F10459207FE}" type="sibTrans" cxnId="{C4A37D82-4312-4194-A711-F69F628ED306}">
      <dgm:prSet/>
      <dgm:spPr/>
      <dgm:t>
        <a:bodyPr/>
        <a:lstStyle/>
        <a:p>
          <a:endParaRPr lang="ru-RU"/>
        </a:p>
      </dgm:t>
    </dgm:pt>
    <dgm:pt modelId="{7F3281D2-52E8-46F1-9E95-19225295ED8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Приготовление проб – выделение РНК (2,5-3 часа)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5959DC-A1BF-40BA-84AA-7907A8FEE3C9}" type="parTrans" cxnId="{21114367-148F-46BF-AFC4-F022785B88A2}">
      <dgm:prSet/>
      <dgm:spPr/>
      <dgm:t>
        <a:bodyPr/>
        <a:lstStyle/>
        <a:p>
          <a:endParaRPr lang="ru-RU"/>
        </a:p>
      </dgm:t>
    </dgm:pt>
    <dgm:pt modelId="{3C78AC84-A986-4E7A-B4DE-CC2A07E753CB}" type="sibTrans" cxnId="{21114367-148F-46BF-AFC4-F022785B88A2}">
      <dgm:prSet/>
      <dgm:spPr/>
      <dgm:t>
        <a:bodyPr/>
        <a:lstStyle/>
        <a:p>
          <a:endParaRPr lang="ru-RU"/>
        </a:p>
      </dgm:t>
    </dgm:pt>
    <dgm:pt modelId="{3092D966-2093-4CDA-96EF-667DC9A336E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Обратная транскрипция (2 часа)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13CCD0-FEBE-4B9E-87CC-07B02196F03E}" type="parTrans" cxnId="{F1FD7370-A178-4164-BBDE-F7CECD85CEB7}">
      <dgm:prSet/>
      <dgm:spPr/>
      <dgm:t>
        <a:bodyPr/>
        <a:lstStyle/>
        <a:p>
          <a:endParaRPr lang="ru-RU"/>
        </a:p>
      </dgm:t>
    </dgm:pt>
    <dgm:pt modelId="{B5CDE7A3-29C2-404D-B0C5-938779F5533A}" type="sibTrans" cxnId="{F1FD7370-A178-4164-BBDE-F7CECD85CEB7}">
      <dgm:prSet/>
      <dgm:spPr/>
      <dgm:t>
        <a:bodyPr/>
        <a:lstStyle/>
        <a:p>
          <a:endParaRPr lang="ru-RU"/>
        </a:p>
      </dgm:t>
    </dgm:pt>
    <dgm:pt modelId="{5422AAE3-D368-4C4F-9DBC-84DB934EEF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для выявления </a:t>
          </a:r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резистентности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 ВИЧ к АРВТ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E01D6B8-1F1E-4A9F-A3EC-B6FC4E92BDC9}" type="parTrans" cxnId="{19857F33-111C-4B3A-B103-D61688AA4FA0}">
      <dgm:prSet/>
      <dgm:spPr/>
      <dgm:t>
        <a:bodyPr/>
        <a:lstStyle/>
        <a:p>
          <a:endParaRPr lang="ru-RU"/>
        </a:p>
      </dgm:t>
    </dgm:pt>
    <dgm:pt modelId="{B65E31D9-1C88-48CB-A1AF-5BB96555F19B}" type="sibTrans" cxnId="{19857F33-111C-4B3A-B103-D61688AA4FA0}">
      <dgm:prSet/>
      <dgm:spPr/>
      <dgm:t>
        <a:bodyPr/>
        <a:lstStyle/>
        <a:p>
          <a:endParaRPr lang="ru-RU"/>
        </a:p>
      </dgm:t>
    </dgm:pt>
    <dgm:pt modelId="{02F5940E-A4AF-40E9-989D-3C575CBC163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Полимеразная цепная реакция (ПЦР) (5 часов)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33BE6-8B02-4E15-A0AC-9225FC0D38D7}" type="parTrans" cxnId="{837AB836-2E5A-4EAA-B60D-DC2DDC4E217A}">
      <dgm:prSet/>
      <dgm:spPr/>
      <dgm:t>
        <a:bodyPr/>
        <a:lstStyle/>
        <a:p>
          <a:endParaRPr lang="ru-RU"/>
        </a:p>
      </dgm:t>
    </dgm:pt>
    <dgm:pt modelId="{F93DEE31-6511-411F-9785-83CF012AF0F4}" type="sibTrans" cxnId="{837AB836-2E5A-4EAA-B60D-DC2DDC4E217A}">
      <dgm:prSet/>
      <dgm:spPr/>
      <dgm:t>
        <a:bodyPr/>
        <a:lstStyle/>
        <a:p>
          <a:endParaRPr lang="ru-RU"/>
        </a:p>
      </dgm:t>
    </dgm:pt>
    <dgm:pt modelId="{FBF88D62-0C4E-4AC6-8B3C-F8DF0A76539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Автоматическое детектирование нуклеотидной последовательности (14 часов)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158863-0CFF-48AE-A33A-BC716BDA55B1}" type="parTrans" cxnId="{6FE535C0-D9DE-4C1D-A927-E865FE76A3D0}">
      <dgm:prSet/>
      <dgm:spPr/>
      <dgm:t>
        <a:bodyPr/>
        <a:lstStyle/>
        <a:p>
          <a:endParaRPr lang="ru-RU"/>
        </a:p>
      </dgm:t>
    </dgm:pt>
    <dgm:pt modelId="{5FDC23B0-33BE-489F-AE29-8C12DC2EFAAA}" type="sibTrans" cxnId="{6FE535C0-D9DE-4C1D-A927-E865FE76A3D0}">
      <dgm:prSet/>
      <dgm:spPr/>
      <dgm:t>
        <a:bodyPr/>
        <a:lstStyle/>
        <a:p>
          <a:endParaRPr lang="ru-RU"/>
        </a:p>
      </dgm:t>
    </dgm:pt>
    <dgm:pt modelId="{D5AD66BE-2EDA-4256-9725-380CE93A99D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включает следующие стадии:</a:t>
          </a:r>
          <a:r>
            <a:rPr lang="ru-RU" sz="1200" b="1" dirty="0" smtClean="0">
              <a:solidFill>
                <a:schemeClr val="tx1"/>
              </a:solidFill>
              <a:latin typeface="+mn-lt"/>
              <a:ea typeface="Times New Roman"/>
              <a:cs typeface="+mj-cs"/>
            </a:rPr>
            <a:t/>
          </a:r>
          <a:br>
            <a:rPr lang="ru-RU" sz="1200" b="1" dirty="0" smtClean="0">
              <a:solidFill>
                <a:schemeClr val="tx1"/>
              </a:solidFill>
              <a:latin typeface="+mn-lt"/>
              <a:ea typeface="Times New Roman"/>
              <a:cs typeface="+mj-cs"/>
            </a:rPr>
          </a:br>
          <a:endParaRPr lang="ru-RU" sz="1200" b="1" dirty="0"/>
        </a:p>
      </dgm:t>
    </dgm:pt>
    <dgm:pt modelId="{7551EF07-820B-4CD7-BB17-D77CE43340BE}" type="parTrans" cxnId="{9EDF5BC7-65D3-4EBD-8464-BA8A70689DDF}">
      <dgm:prSet/>
      <dgm:spPr/>
      <dgm:t>
        <a:bodyPr/>
        <a:lstStyle/>
        <a:p>
          <a:endParaRPr lang="ru-RU"/>
        </a:p>
      </dgm:t>
    </dgm:pt>
    <dgm:pt modelId="{5AC25EFB-D550-491B-81BE-6E407305BEF8}" type="sibTrans" cxnId="{9EDF5BC7-65D3-4EBD-8464-BA8A70689DDF}">
      <dgm:prSet/>
      <dgm:spPr/>
      <dgm:t>
        <a:bodyPr/>
        <a:lstStyle/>
        <a:p>
          <a:endParaRPr lang="ru-RU"/>
        </a:p>
      </dgm:t>
    </dgm:pt>
    <dgm:pt modelId="{169AF51C-9AED-463D-B362-0BC614F1D2F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Анализ с помощью программного обеспечения (1-2 часа)</a:t>
          </a:r>
          <a:endParaRPr lang="ru-RU" sz="1800" dirty="0">
            <a:solidFill>
              <a:schemeClr val="tx2"/>
            </a:solidFill>
          </a:endParaRPr>
        </a:p>
      </dgm:t>
    </dgm:pt>
    <dgm:pt modelId="{C7BD5A6E-BA84-42C9-9633-031BC8143B68}" type="parTrans" cxnId="{F45EE378-2752-42AA-A067-DE71FAE17785}">
      <dgm:prSet/>
      <dgm:spPr/>
      <dgm:t>
        <a:bodyPr/>
        <a:lstStyle/>
        <a:p>
          <a:endParaRPr lang="ru-RU"/>
        </a:p>
      </dgm:t>
    </dgm:pt>
    <dgm:pt modelId="{04884F5E-F25A-422F-8DF0-A5D6BC7613E6}" type="sibTrans" cxnId="{F45EE378-2752-42AA-A067-DE71FAE17785}">
      <dgm:prSet/>
      <dgm:spPr/>
      <dgm:t>
        <a:bodyPr/>
        <a:lstStyle/>
        <a:p>
          <a:endParaRPr lang="ru-RU"/>
        </a:p>
      </dgm:t>
    </dgm:pt>
    <dgm:pt modelId="{117E90AC-5D52-44BB-8316-ECBF370C2DC8}">
      <dgm:prSet phldrT="[Текст]" custT="1"/>
      <dgm:spPr/>
      <dgm:t>
        <a:bodyPr/>
        <a:lstStyle/>
        <a:p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43BF10-0125-4FF4-AE8D-E38CB7AA2BCF}" type="parTrans" cxnId="{F0DAF646-124F-40F5-9243-4435EE93FFEA}">
      <dgm:prSet/>
      <dgm:spPr/>
      <dgm:t>
        <a:bodyPr/>
        <a:lstStyle/>
        <a:p>
          <a:endParaRPr lang="ru-RU"/>
        </a:p>
      </dgm:t>
    </dgm:pt>
    <dgm:pt modelId="{8EFD2220-8704-4A68-96E9-874A852E1F71}" type="sibTrans" cxnId="{F0DAF646-124F-40F5-9243-4435EE93FFEA}">
      <dgm:prSet/>
      <dgm:spPr/>
      <dgm:t>
        <a:bodyPr/>
        <a:lstStyle/>
        <a:p>
          <a:endParaRPr lang="ru-RU"/>
        </a:p>
      </dgm:t>
    </dgm:pt>
    <dgm:pt modelId="{EA7012D9-4951-4C2D-800D-67876E952C01}">
      <dgm:prSet phldrT="[Текст]" custT="1"/>
      <dgm:spPr/>
      <dgm:t>
        <a:bodyPr/>
        <a:lstStyle/>
        <a:p>
          <a:endParaRPr lang="ru-RU" sz="1800" dirty="0"/>
        </a:p>
      </dgm:t>
    </dgm:pt>
    <dgm:pt modelId="{0478643B-17BC-460B-BC5C-B52B1AF45580}" type="parTrans" cxnId="{27DC29DE-D7ED-4A17-B16F-0399DACD5A20}">
      <dgm:prSet/>
      <dgm:spPr/>
      <dgm:t>
        <a:bodyPr/>
        <a:lstStyle/>
        <a:p>
          <a:endParaRPr lang="ru-RU"/>
        </a:p>
      </dgm:t>
    </dgm:pt>
    <dgm:pt modelId="{CA1178B3-0FB8-4CA0-9673-5FE078CAB94F}" type="sibTrans" cxnId="{27DC29DE-D7ED-4A17-B16F-0399DACD5A20}">
      <dgm:prSet/>
      <dgm:spPr/>
      <dgm:t>
        <a:bodyPr/>
        <a:lstStyle/>
        <a:p>
          <a:endParaRPr lang="ru-RU"/>
        </a:p>
      </dgm:t>
    </dgm:pt>
    <dgm:pt modelId="{AAA97A6B-D6F0-4119-A189-4462CD1F34B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Циклическое </a:t>
          </a:r>
          <a:r>
            <a:rPr lang="ru-RU" sz="16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секвенирование</a:t>
          </a:r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(5 часов)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2D76DB-7FBC-4DDE-9E64-F01FDCED3EBD}" type="parTrans" cxnId="{973D99C1-3895-4499-84CF-EA8AAA527618}">
      <dgm:prSet/>
      <dgm:spPr/>
      <dgm:t>
        <a:bodyPr/>
        <a:lstStyle/>
        <a:p>
          <a:endParaRPr lang="ru-RU"/>
        </a:p>
      </dgm:t>
    </dgm:pt>
    <dgm:pt modelId="{883BF121-14F7-480F-8DB5-06C1E213CF60}" type="sibTrans" cxnId="{973D99C1-3895-4499-84CF-EA8AAA527618}">
      <dgm:prSet/>
      <dgm:spPr/>
      <dgm:t>
        <a:bodyPr/>
        <a:lstStyle/>
        <a:p>
          <a:endParaRPr lang="ru-RU"/>
        </a:p>
      </dgm:t>
    </dgm:pt>
    <dgm:pt modelId="{9792718F-4A46-4330-B302-CA5738BAFAEF}" type="pres">
      <dgm:prSet presAssocID="{DABAD1FA-86D9-4EEB-A378-3963B99B4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981630-B8F2-4C99-8888-3023FD05A3E0}" type="pres">
      <dgm:prSet presAssocID="{8E44D009-B451-45ED-8E88-E0776CBF4676}" presName="composite" presStyleCnt="0"/>
      <dgm:spPr/>
    </dgm:pt>
    <dgm:pt modelId="{070D8642-27E4-45BD-A4A1-436370AA456E}" type="pres">
      <dgm:prSet presAssocID="{8E44D009-B451-45ED-8E88-E0776CBF467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DC4B0-C0A2-4CA8-A2B7-81C8D634ED4D}" type="pres">
      <dgm:prSet presAssocID="{8E44D009-B451-45ED-8E88-E0776CBF467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7514E-1FFA-400F-A137-9EBB3ED12023}" type="pres">
      <dgm:prSet presAssocID="{6924C4FD-A510-414C-9177-9F10459207FE}" presName="sp" presStyleCnt="0"/>
      <dgm:spPr/>
    </dgm:pt>
    <dgm:pt modelId="{C443DE06-37C5-44B4-AFE8-5508BC135CD6}" type="pres">
      <dgm:prSet presAssocID="{5422AAE3-D368-4C4F-9DBC-84DB934EEF37}" presName="composite" presStyleCnt="0"/>
      <dgm:spPr/>
    </dgm:pt>
    <dgm:pt modelId="{0ABE8FA3-DF4A-49DE-AEFD-DF999CC0DADC}" type="pres">
      <dgm:prSet presAssocID="{5422AAE3-D368-4C4F-9DBC-84DB934EEF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17CAC-EA00-47A1-B07D-989C4EDA1FFA}" type="pres">
      <dgm:prSet presAssocID="{5422AAE3-D368-4C4F-9DBC-84DB934EEF3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3912F-D9A0-4A4F-9A27-234CB5E863A2}" type="pres">
      <dgm:prSet presAssocID="{B65E31D9-1C88-48CB-A1AF-5BB96555F19B}" presName="sp" presStyleCnt="0"/>
      <dgm:spPr/>
    </dgm:pt>
    <dgm:pt modelId="{50FB8F28-AEC8-4581-B186-6CB7EC3E18D7}" type="pres">
      <dgm:prSet presAssocID="{D5AD66BE-2EDA-4256-9725-380CE93A99D5}" presName="composite" presStyleCnt="0"/>
      <dgm:spPr/>
    </dgm:pt>
    <dgm:pt modelId="{701E8035-9F79-423B-9A22-40BFE951743F}" type="pres">
      <dgm:prSet presAssocID="{D5AD66BE-2EDA-4256-9725-380CE93A99D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0AC51-D5E4-455F-A987-66CF61F2DCF2}" type="pres">
      <dgm:prSet presAssocID="{D5AD66BE-2EDA-4256-9725-380CE93A99D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857F33-111C-4B3A-B103-D61688AA4FA0}" srcId="{DABAD1FA-86D9-4EEB-A378-3963B99B4673}" destId="{5422AAE3-D368-4C4F-9DBC-84DB934EEF37}" srcOrd="1" destOrd="0" parTransId="{7E01D6B8-1F1E-4A9F-A3EC-B6FC4E92BDC9}" sibTransId="{B65E31D9-1C88-48CB-A1AF-5BB96555F19B}"/>
    <dgm:cxn modelId="{297885F8-11A0-45B2-8F44-F6DB636AFF86}" type="presOf" srcId="{8E44D009-B451-45ED-8E88-E0776CBF4676}" destId="{070D8642-27E4-45BD-A4A1-436370AA456E}" srcOrd="0" destOrd="0" presId="urn:microsoft.com/office/officeart/2005/8/layout/chevron2"/>
    <dgm:cxn modelId="{588A819D-BA16-4D8E-9BA4-9217B7E3EBF5}" type="presOf" srcId="{EA7012D9-4951-4C2D-800D-67876E952C01}" destId="{F5A0AC51-D5E4-455F-A987-66CF61F2DCF2}" srcOrd="0" destOrd="1" presId="urn:microsoft.com/office/officeart/2005/8/layout/chevron2"/>
    <dgm:cxn modelId="{CCB6EC60-13D6-46F1-8259-55F0181F25AA}" type="presOf" srcId="{02F5940E-A4AF-40E9-989D-3C575CBC163E}" destId="{95517CAC-EA00-47A1-B07D-989C4EDA1FFA}" srcOrd="0" destOrd="0" presId="urn:microsoft.com/office/officeart/2005/8/layout/chevron2"/>
    <dgm:cxn modelId="{BAA66662-3FBE-484F-9263-8061F657E586}" type="presOf" srcId="{DABAD1FA-86D9-4EEB-A378-3963B99B4673}" destId="{9792718F-4A46-4330-B302-CA5738BAFAEF}" srcOrd="0" destOrd="0" presId="urn:microsoft.com/office/officeart/2005/8/layout/chevron2"/>
    <dgm:cxn modelId="{EEA13964-C2B2-4926-B02F-715CF1DE72D4}" type="presOf" srcId="{7F3281D2-52E8-46F1-9E95-19225295ED85}" destId="{D49DC4B0-C0A2-4CA8-A2B7-81C8D634ED4D}" srcOrd="0" destOrd="0" presId="urn:microsoft.com/office/officeart/2005/8/layout/chevron2"/>
    <dgm:cxn modelId="{8DD4FECD-1E5B-4966-9233-AFF6FBE5E220}" type="presOf" srcId="{117E90AC-5D52-44BB-8316-ECBF370C2DC8}" destId="{D49DC4B0-C0A2-4CA8-A2B7-81C8D634ED4D}" srcOrd="0" destOrd="1" presId="urn:microsoft.com/office/officeart/2005/8/layout/chevron2"/>
    <dgm:cxn modelId="{27DC29DE-D7ED-4A17-B16F-0399DACD5A20}" srcId="{D5AD66BE-2EDA-4256-9725-380CE93A99D5}" destId="{EA7012D9-4951-4C2D-800D-67876E952C01}" srcOrd="1" destOrd="0" parTransId="{0478643B-17BC-460B-BC5C-B52B1AF45580}" sibTransId="{CA1178B3-0FB8-4CA0-9673-5FE078CAB94F}"/>
    <dgm:cxn modelId="{12A06345-F693-401B-901F-7C8DD914AB53}" type="presOf" srcId="{5422AAE3-D368-4C4F-9DBC-84DB934EEF37}" destId="{0ABE8FA3-DF4A-49DE-AEFD-DF999CC0DADC}" srcOrd="0" destOrd="0" presId="urn:microsoft.com/office/officeart/2005/8/layout/chevron2"/>
    <dgm:cxn modelId="{F45EE378-2752-42AA-A067-DE71FAE17785}" srcId="{D5AD66BE-2EDA-4256-9725-380CE93A99D5}" destId="{169AF51C-9AED-463D-B362-0BC614F1D2FB}" srcOrd="0" destOrd="0" parTransId="{C7BD5A6E-BA84-42C9-9633-031BC8143B68}" sibTransId="{04884F5E-F25A-422F-8DF0-A5D6BC7613E6}"/>
    <dgm:cxn modelId="{6FE535C0-D9DE-4C1D-A927-E865FE76A3D0}" srcId="{5422AAE3-D368-4C4F-9DBC-84DB934EEF37}" destId="{FBF88D62-0C4E-4AC6-8B3C-F8DF0A76539C}" srcOrd="2" destOrd="0" parTransId="{48158863-0CFF-48AE-A33A-BC716BDA55B1}" sibTransId="{5FDC23B0-33BE-489F-AE29-8C12DC2EFAAA}"/>
    <dgm:cxn modelId="{837AB836-2E5A-4EAA-B60D-DC2DDC4E217A}" srcId="{5422AAE3-D368-4C4F-9DBC-84DB934EEF37}" destId="{02F5940E-A4AF-40E9-989D-3C575CBC163E}" srcOrd="0" destOrd="0" parTransId="{EC233BE6-8B02-4E15-A0AC-9225FC0D38D7}" sibTransId="{F93DEE31-6511-411F-9785-83CF012AF0F4}"/>
    <dgm:cxn modelId="{21114367-148F-46BF-AFC4-F022785B88A2}" srcId="{8E44D009-B451-45ED-8E88-E0776CBF4676}" destId="{7F3281D2-52E8-46F1-9E95-19225295ED85}" srcOrd="0" destOrd="0" parTransId="{BA5959DC-A1BF-40BA-84AA-7907A8FEE3C9}" sibTransId="{3C78AC84-A986-4E7A-B4DE-CC2A07E753CB}"/>
    <dgm:cxn modelId="{9EDF5BC7-65D3-4EBD-8464-BA8A70689DDF}" srcId="{DABAD1FA-86D9-4EEB-A378-3963B99B4673}" destId="{D5AD66BE-2EDA-4256-9725-380CE93A99D5}" srcOrd="2" destOrd="0" parTransId="{7551EF07-820B-4CD7-BB17-D77CE43340BE}" sibTransId="{5AC25EFB-D550-491B-81BE-6E407305BEF8}"/>
    <dgm:cxn modelId="{E9CAB8FC-0845-46C9-A865-9D58D12F0DAF}" type="presOf" srcId="{FBF88D62-0C4E-4AC6-8B3C-F8DF0A76539C}" destId="{95517CAC-EA00-47A1-B07D-989C4EDA1FFA}" srcOrd="0" destOrd="2" presId="urn:microsoft.com/office/officeart/2005/8/layout/chevron2"/>
    <dgm:cxn modelId="{3DD1A918-2CD0-4BB7-AF7B-62C00CAAF888}" type="presOf" srcId="{AAA97A6B-D6F0-4119-A189-4462CD1F34BF}" destId="{95517CAC-EA00-47A1-B07D-989C4EDA1FFA}" srcOrd="0" destOrd="1" presId="urn:microsoft.com/office/officeart/2005/8/layout/chevron2"/>
    <dgm:cxn modelId="{F0DAF646-124F-40F5-9243-4435EE93FFEA}" srcId="{8E44D009-B451-45ED-8E88-E0776CBF4676}" destId="{117E90AC-5D52-44BB-8316-ECBF370C2DC8}" srcOrd="1" destOrd="0" parTransId="{F643BF10-0125-4FF4-AE8D-E38CB7AA2BCF}" sibTransId="{8EFD2220-8704-4A68-96E9-874A852E1F71}"/>
    <dgm:cxn modelId="{9CC59BF7-A669-4104-ABE2-B7F4714759FA}" type="presOf" srcId="{169AF51C-9AED-463D-B362-0BC614F1D2FB}" destId="{F5A0AC51-D5E4-455F-A987-66CF61F2DCF2}" srcOrd="0" destOrd="0" presId="urn:microsoft.com/office/officeart/2005/8/layout/chevron2"/>
    <dgm:cxn modelId="{AD0F6EF7-1672-4B0D-A3A5-434D4F375612}" type="presOf" srcId="{D5AD66BE-2EDA-4256-9725-380CE93A99D5}" destId="{701E8035-9F79-423B-9A22-40BFE951743F}" srcOrd="0" destOrd="0" presId="urn:microsoft.com/office/officeart/2005/8/layout/chevron2"/>
    <dgm:cxn modelId="{C4A37D82-4312-4194-A711-F69F628ED306}" srcId="{DABAD1FA-86D9-4EEB-A378-3963B99B4673}" destId="{8E44D009-B451-45ED-8E88-E0776CBF4676}" srcOrd="0" destOrd="0" parTransId="{2CD91E17-C0D9-4156-BFAB-16012B9B8AD1}" sibTransId="{6924C4FD-A510-414C-9177-9F10459207FE}"/>
    <dgm:cxn modelId="{973D99C1-3895-4499-84CF-EA8AAA527618}" srcId="{5422AAE3-D368-4C4F-9DBC-84DB934EEF37}" destId="{AAA97A6B-D6F0-4119-A189-4462CD1F34BF}" srcOrd="1" destOrd="0" parTransId="{A32D76DB-7FBC-4DDE-9E64-F01FDCED3EBD}" sibTransId="{883BF121-14F7-480F-8DB5-06C1E213CF60}"/>
    <dgm:cxn modelId="{F1FD7370-A178-4164-BBDE-F7CECD85CEB7}" srcId="{8E44D009-B451-45ED-8E88-E0776CBF4676}" destId="{3092D966-2093-4CDA-96EF-667DC9A336E4}" srcOrd="2" destOrd="0" parTransId="{C813CCD0-FEBE-4B9E-87CC-07B02196F03E}" sibTransId="{B5CDE7A3-29C2-404D-B0C5-938779F5533A}"/>
    <dgm:cxn modelId="{B1CC1FE7-A7A2-4574-9575-F5BEA9F0DC32}" type="presOf" srcId="{3092D966-2093-4CDA-96EF-667DC9A336E4}" destId="{D49DC4B0-C0A2-4CA8-A2B7-81C8D634ED4D}" srcOrd="0" destOrd="2" presId="urn:microsoft.com/office/officeart/2005/8/layout/chevron2"/>
    <dgm:cxn modelId="{497CC5F9-CE10-4D2D-8422-D92D4BF42979}" type="presParOf" srcId="{9792718F-4A46-4330-B302-CA5738BAFAEF}" destId="{64981630-B8F2-4C99-8888-3023FD05A3E0}" srcOrd="0" destOrd="0" presId="urn:microsoft.com/office/officeart/2005/8/layout/chevron2"/>
    <dgm:cxn modelId="{A95CAEA1-927A-4064-8277-0F586AB2C2EB}" type="presParOf" srcId="{64981630-B8F2-4C99-8888-3023FD05A3E0}" destId="{070D8642-27E4-45BD-A4A1-436370AA456E}" srcOrd="0" destOrd="0" presId="urn:microsoft.com/office/officeart/2005/8/layout/chevron2"/>
    <dgm:cxn modelId="{227C7E24-ADD0-4553-A2EC-83681E4EFDD9}" type="presParOf" srcId="{64981630-B8F2-4C99-8888-3023FD05A3E0}" destId="{D49DC4B0-C0A2-4CA8-A2B7-81C8D634ED4D}" srcOrd="1" destOrd="0" presId="urn:microsoft.com/office/officeart/2005/8/layout/chevron2"/>
    <dgm:cxn modelId="{031A5065-15C4-44F1-A6F2-92C2FD5C3534}" type="presParOf" srcId="{9792718F-4A46-4330-B302-CA5738BAFAEF}" destId="{14C7514E-1FFA-400F-A137-9EBB3ED12023}" srcOrd="1" destOrd="0" presId="urn:microsoft.com/office/officeart/2005/8/layout/chevron2"/>
    <dgm:cxn modelId="{5CCBE873-5A1F-434C-BA33-6D2D01ADC34C}" type="presParOf" srcId="{9792718F-4A46-4330-B302-CA5738BAFAEF}" destId="{C443DE06-37C5-44B4-AFE8-5508BC135CD6}" srcOrd="2" destOrd="0" presId="urn:microsoft.com/office/officeart/2005/8/layout/chevron2"/>
    <dgm:cxn modelId="{677B80F3-30A1-4CDA-84D2-40832FA09E0C}" type="presParOf" srcId="{C443DE06-37C5-44B4-AFE8-5508BC135CD6}" destId="{0ABE8FA3-DF4A-49DE-AEFD-DF999CC0DADC}" srcOrd="0" destOrd="0" presId="urn:microsoft.com/office/officeart/2005/8/layout/chevron2"/>
    <dgm:cxn modelId="{AF6CF1C9-228D-43CB-97DE-DFDAACA149ED}" type="presParOf" srcId="{C443DE06-37C5-44B4-AFE8-5508BC135CD6}" destId="{95517CAC-EA00-47A1-B07D-989C4EDA1FFA}" srcOrd="1" destOrd="0" presId="urn:microsoft.com/office/officeart/2005/8/layout/chevron2"/>
    <dgm:cxn modelId="{1625BE38-F240-408B-A9F5-49EF60533C23}" type="presParOf" srcId="{9792718F-4A46-4330-B302-CA5738BAFAEF}" destId="{B6B3912F-D9A0-4A4F-9A27-234CB5E863A2}" srcOrd="3" destOrd="0" presId="urn:microsoft.com/office/officeart/2005/8/layout/chevron2"/>
    <dgm:cxn modelId="{F737375A-8F7F-4A72-9DD3-C1C14F8BF6A2}" type="presParOf" srcId="{9792718F-4A46-4330-B302-CA5738BAFAEF}" destId="{50FB8F28-AEC8-4581-B186-6CB7EC3E18D7}" srcOrd="4" destOrd="0" presId="urn:microsoft.com/office/officeart/2005/8/layout/chevron2"/>
    <dgm:cxn modelId="{BE8D0CB1-3924-4FFC-BF0F-E101DCB0DEAB}" type="presParOf" srcId="{50FB8F28-AEC8-4581-B186-6CB7EC3E18D7}" destId="{701E8035-9F79-423B-9A22-40BFE951743F}" srcOrd="0" destOrd="0" presId="urn:microsoft.com/office/officeart/2005/8/layout/chevron2"/>
    <dgm:cxn modelId="{3F194FCE-27CE-4C01-9A89-ECCF0BEBBBEA}" type="presParOf" srcId="{50FB8F28-AEC8-4581-B186-6CB7EC3E18D7}" destId="{F5A0AC51-D5E4-455F-A987-66CF61F2DC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5D705-D158-4D3C-9C7D-E42013F1ECD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6BC887-996A-4733-BDE0-98A97A39C759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с помощью программного обеспечения определяет устойчивость для трех классов препаратов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ACC30F-ADF4-4230-8647-EA1FECDE3542}" type="parTrans" cxnId="{871C1189-50AE-4D7B-B77E-F9D9A09F11CB}">
      <dgm:prSet/>
      <dgm:spPr/>
      <dgm:t>
        <a:bodyPr/>
        <a:lstStyle/>
        <a:p>
          <a:endParaRPr lang="ru-RU"/>
        </a:p>
      </dgm:t>
    </dgm:pt>
    <dgm:pt modelId="{8AC94F1C-15A3-493E-8DE4-9A4769AF63A9}" type="sibTrans" cxnId="{871C1189-50AE-4D7B-B77E-F9D9A09F11CB}">
      <dgm:prSet/>
      <dgm:spPr/>
      <dgm:t>
        <a:bodyPr/>
        <a:lstStyle/>
        <a:p>
          <a:endParaRPr lang="ru-RU"/>
        </a:p>
      </dgm:t>
    </dgm:pt>
    <dgm:pt modelId="{96B9A16F-D40A-4AF7-A501-B5CB0DB91697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Нуклеозидные</a:t>
          </a:r>
          <a:r>
            <a:rPr lang="ru-RU" b="1" dirty="0" smtClean="0">
              <a:solidFill>
                <a:schemeClr val="tx1"/>
              </a:solidFill>
            </a:rPr>
            <a:t> ингибиторы обратной           транскриптазы</a:t>
          </a:r>
          <a:endParaRPr lang="ru-RU" b="1" dirty="0">
            <a:solidFill>
              <a:schemeClr val="tx1"/>
            </a:solidFill>
          </a:endParaRPr>
        </a:p>
      </dgm:t>
    </dgm:pt>
    <dgm:pt modelId="{9F599AF4-29B9-4A44-AE64-C5069E66B499}" type="parTrans" cxnId="{C0B1A7C5-BB94-4CA6-B5ED-63CE7C29D0C8}">
      <dgm:prSet/>
      <dgm:spPr/>
      <dgm:t>
        <a:bodyPr/>
        <a:lstStyle/>
        <a:p>
          <a:endParaRPr lang="ru-RU"/>
        </a:p>
      </dgm:t>
    </dgm:pt>
    <dgm:pt modelId="{E104837A-1815-40BE-8F39-43CC40555760}" type="sibTrans" cxnId="{C0B1A7C5-BB94-4CA6-B5ED-63CE7C29D0C8}">
      <dgm:prSet/>
      <dgm:spPr/>
      <dgm:t>
        <a:bodyPr/>
        <a:lstStyle/>
        <a:p>
          <a:endParaRPr lang="ru-RU"/>
        </a:p>
      </dgm:t>
    </dgm:pt>
    <dgm:pt modelId="{4D5A8EAE-948A-46BA-A3A3-1F93067C33E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Ненуклеозидные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ингибиторы обратной           транскриптазы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022B4C-BF4C-483E-9C78-B9DD022274FF}" type="parTrans" cxnId="{FE759439-8079-4B63-A906-43622EA79C5F}">
      <dgm:prSet/>
      <dgm:spPr/>
      <dgm:t>
        <a:bodyPr/>
        <a:lstStyle/>
        <a:p>
          <a:endParaRPr lang="ru-RU"/>
        </a:p>
      </dgm:t>
    </dgm:pt>
    <dgm:pt modelId="{E33C1DBF-8CCA-4CDE-88BD-25A12561AB48}" type="sibTrans" cxnId="{FE759439-8079-4B63-A906-43622EA79C5F}">
      <dgm:prSet/>
      <dgm:spPr/>
      <dgm:t>
        <a:bodyPr/>
        <a:lstStyle/>
        <a:p>
          <a:endParaRPr lang="ru-RU"/>
        </a:p>
      </dgm:t>
    </dgm:pt>
    <dgm:pt modelId="{65C8CA23-730B-4619-BAD6-E657A04E7FC2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Ингибиторы протеазы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2E77CB-6787-4D5C-A80F-B4DE333738B0}" type="parTrans" cxnId="{101547C5-EE4C-4E61-B315-67D4FFE0D5BE}">
      <dgm:prSet/>
      <dgm:spPr/>
      <dgm:t>
        <a:bodyPr/>
        <a:lstStyle/>
        <a:p>
          <a:endParaRPr lang="ru-RU"/>
        </a:p>
      </dgm:t>
    </dgm:pt>
    <dgm:pt modelId="{8D8BF34B-B200-436F-9130-76D23B948F5E}" type="sibTrans" cxnId="{101547C5-EE4C-4E61-B315-67D4FFE0D5BE}">
      <dgm:prSet/>
      <dgm:spPr/>
      <dgm:t>
        <a:bodyPr/>
        <a:lstStyle/>
        <a:p>
          <a:endParaRPr lang="ru-RU"/>
        </a:p>
      </dgm:t>
    </dgm:pt>
    <dgm:pt modelId="{CF68493C-4E56-4B59-9716-F58BC32F36DD}">
      <dgm:prSet/>
      <dgm:spPr/>
      <dgm:t>
        <a:bodyPr/>
        <a:lstStyle/>
        <a:p>
          <a:endParaRPr lang="ru-RU"/>
        </a:p>
      </dgm:t>
    </dgm:pt>
    <dgm:pt modelId="{1261E28D-DA23-4535-984F-DF4A27301A3D}" type="parTrans" cxnId="{9A11FB6B-E744-4897-86D0-C1A17EA98331}">
      <dgm:prSet/>
      <dgm:spPr/>
      <dgm:t>
        <a:bodyPr/>
        <a:lstStyle/>
        <a:p>
          <a:endParaRPr lang="ru-RU"/>
        </a:p>
      </dgm:t>
    </dgm:pt>
    <dgm:pt modelId="{C1311F9C-B562-403F-B017-8660782337F5}" type="sibTrans" cxnId="{9A11FB6B-E744-4897-86D0-C1A17EA98331}">
      <dgm:prSet/>
      <dgm:spPr/>
      <dgm:t>
        <a:bodyPr/>
        <a:lstStyle/>
        <a:p>
          <a:endParaRPr lang="ru-RU"/>
        </a:p>
      </dgm:t>
    </dgm:pt>
    <dgm:pt modelId="{ADB6F0F2-3B10-4EC3-9655-EEF362D8F348}" type="pres">
      <dgm:prSet presAssocID="{EE35D705-D158-4D3C-9C7D-E42013F1EC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9892B9-0B71-4454-A2FA-7A1A8F040DB2}" type="pres">
      <dgm:prSet presAssocID="{DA6BC887-996A-4733-BDE0-98A97A39C759}" presName="centerShape" presStyleLbl="node0" presStyleIdx="0" presStyleCnt="1" custScaleX="136074"/>
      <dgm:spPr/>
      <dgm:t>
        <a:bodyPr/>
        <a:lstStyle/>
        <a:p>
          <a:endParaRPr lang="ru-RU"/>
        </a:p>
      </dgm:t>
    </dgm:pt>
    <dgm:pt modelId="{7BBAA451-2FDE-4E5E-8E16-85BF932190BF}" type="pres">
      <dgm:prSet presAssocID="{9F599AF4-29B9-4A44-AE64-C5069E66B49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78F337B-FC1C-4121-9C41-550A2D47B185}" type="pres">
      <dgm:prSet presAssocID="{96B9A16F-D40A-4AF7-A501-B5CB0DB91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43EAF-4401-4ACE-B6AF-924F75A96CE9}" type="pres">
      <dgm:prSet presAssocID="{BB022B4C-BF4C-483E-9C78-B9DD022274FF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2432C98-9842-45C7-9896-735DBE1D99CE}" type="pres">
      <dgm:prSet presAssocID="{4D5A8EAE-948A-46BA-A3A3-1F93067C33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9DB55-C96C-4130-98EC-113AD30CD9F9}" type="pres">
      <dgm:prSet presAssocID="{4E2E77CB-6787-4D5C-A80F-B4DE333738B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71976056-1791-4DAF-907A-DBE9CF825507}" type="pres">
      <dgm:prSet presAssocID="{65C8CA23-730B-4619-BAD6-E657A04E7F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59439-8079-4B63-A906-43622EA79C5F}" srcId="{DA6BC887-996A-4733-BDE0-98A97A39C759}" destId="{4D5A8EAE-948A-46BA-A3A3-1F93067C33EA}" srcOrd="1" destOrd="0" parTransId="{BB022B4C-BF4C-483E-9C78-B9DD022274FF}" sibTransId="{E33C1DBF-8CCA-4CDE-88BD-25A12561AB48}"/>
    <dgm:cxn modelId="{FC8D6DD3-D93C-4D8C-AECD-123E863BA04D}" type="presOf" srcId="{DA6BC887-996A-4733-BDE0-98A97A39C759}" destId="{A29892B9-0B71-4454-A2FA-7A1A8F040DB2}" srcOrd="0" destOrd="0" presId="urn:microsoft.com/office/officeart/2005/8/layout/radial4"/>
    <dgm:cxn modelId="{D561485D-FF2F-494B-A6F1-A24A1257D1D4}" type="presOf" srcId="{BB022B4C-BF4C-483E-9C78-B9DD022274FF}" destId="{30243EAF-4401-4ACE-B6AF-924F75A96CE9}" srcOrd="0" destOrd="0" presId="urn:microsoft.com/office/officeart/2005/8/layout/radial4"/>
    <dgm:cxn modelId="{40659F86-617A-4AC5-9D07-2F92EF8160FE}" type="presOf" srcId="{9F599AF4-29B9-4A44-AE64-C5069E66B499}" destId="{7BBAA451-2FDE-4E5E-8E16-85BF932190BF}" srcOrd="0" destOrd="0" presId="urn:microsoft.com/office/officeart/2005/8/layout/radial4"/>
    <dgm:cxn modelId="{101547C5-EE4C-4E61-B315-67D4FFE0D5BE}" srcId="{DA6BC887-996A-4733-BDE0-98A97A39C759}" destId="{65C8CA23-730B-4619-BAD6-E657A04E7FC2}" srcOrd="2" destOrd="0" parTransId="{4E2E77CB-6787-4D5C-A80F-B4DE333738B0}" sibTransId="{8D8BF34B-B200-436F-9130-76D23B948F5E}"/>
    <dgm:cxn modelId="{D65CD9C6-B022-483A-BC7E-5CD0EB7F0775}" type="presOf" srcId="{65C8CA23-730B-4619-BAD6-E657A04E7FC2}" destId="{71976056-1791-4DAF-907A-DBE9CF825507}" srcOrd="0" destOrd="0" presId="urn:microsoft.com/office/officeart/2005/8/layout/radial4"/>
    <dgm:cxn modelId="{F8418A2B-18C6-4AE0-9805-81F4784B8061}" type="presOf" srcId="{4D5A8EAE-948A-46BA-A3A3-1F93067C33EA}" destId="{82432C98-9842-45C7-9896-735DBE1D99CE}" srcOrd="0" destOrd="0" presId="urn:microsoft.com/office/officeart/2005/8/layout/radial4"/>
    <dgm:cxn modelId="{C0B1A7C5-BB94-4CA6-B5ED-63CE7C29D0C8}" srcId="{DA6BC887-996A-4733-BDE0-98A97A39C759}" destId="{96B9A16F-D40A-4AF7-A501-B5CB0DB91697}" srcOrd="0" destOrd="0" parTransId="{9F599AF4-29B9-4A44-AE64-C5069E66B499}" sibTransId="{E104837A-1815-40BE-8F39-43CC40555760}"/>
    <dgm:cxn modelId="{1DF694AB-4F83-4B06-9A5C-617E43AEF5B0}" type="presOf" srcId="{4E2E77CB-6787-4D5C-A80F-B4DE333738B0}" destId="{6D69DB55-C96C-4130-98EC-113AD30CD9F9}" srcOrd="0" destOrd="0" presId="urn:microsoft.com/office/officeart/2005/8/layout/radial4"/>
    <dgm:cxn modelId="{9A11FB6B-E744-4897-86D0-C1A17EA98331}" srcId="{EE35D705-D158-4D3C-9C7D-E42013F1ECD3}" destId="{CF68493C-4E56-4B59-9716-F58BC32F36DD}" srcOrd="1" destOrd="0" parTransId="{1261E28D-DA23-4535-984F-DF4A27301A3D}" sibTransId="{C1311F9C-B562-403F-B017-8660782337F5}"/>
    <dgm:cxn modelId="{B8E4325F-AFF0-4A47-97D1-F6D46C42CC73}" type="presOf" srcId="{96B9A16F-D40A-4AF7-A501-B5CB0DB91697}" destId="{B78F337B-FC1C-4121-9C41-550A2D47B185}" srcOrd="0" destOrd="0" presId="urn:microsoft.com/office/officeart/2005/8/layout/radial4"/>
    <dgm:cxn modelId="{871C1189-50AE-4D7B-B77E-F9D9A09F11CB}" srcId="{EE35D705-D158-4D3C-9C7D-E42013F1ECD3}" destId="{DA6BC887-996A-4733-BDE0-98A97A39C759}" srcOrd="0" destOrd="0" parTransId="{8AACC30F-ADF4-4230-8647-EA1FECDE3542}" sibTransId="{8AC94F1C-15A3-493E-8DE4-9A4769AF63A9}"/>
    <dgm:cxn modelId="{50C9BC52-EE52-4D20-A9A1-3BD85E574850}" type="presOf" srcId="{EE35D705-D158-4D3C-9C7D-E42013F1ECD3}" destId="{ADB6F0F2-3B10-4EC3-9655-EEF362D8F348}" srcOrd="0" destOrd="0" presId="urn:microsoft.com/office/officeart/2005/8/layout/radial4"/>
    <dgm:cxn modelId="{425A4155-D04A-455A-AEEB-1DBE0C5E0119}" type="presParOf" srcId="{ADB6F0F2-3B10-4EC3-9655-EEF362D8F348}" destId="{A29892B9-0B71-4454-A2FA-7A1A8F040DB2}" srcOrd="0" destOrd="0" presId="urn:microsoft.com/office/officeart/2005/8/layout/radial4"/>
    <dgm:cxn modelId="{08B8AF21-DA06-4939-9821-2ABBE17D3B45}" type="presParOf" srcId="{ADB6F0F2-3B10-4EC3-9655-EEF362D8F348}" destId="{7BBAA451-2FDE-4E5E-8E16-85BF932190BF}" srcOrd="1" destOrd="0" presId="urn:microsoft.com/office/officeart/2005/8/layout/radial4"/>
    <dgm:cxn modelId="{B7976820-251C-4C35-B464-36B102498D4A}" type="presParOf" srcId="{ADB6F0F2-3B10-4EC3-9655-EEF362D8F348}" destId="{B78F337B-FC1C-4121-9C41-550A2D47B185}" srcOrd="2" destOrd="0" presId="urn:microsoft.com/office/officeart/2005/8/layout/radial4"/>
    <dgm:cxn modelId="{9171A368-85DC-484A-83F5-BD96F78A22A6}" type="presParOf" srcId="{ADB6F0F2-3B10-4EC3-9655-EEF362D8F348}" destId="{30243EAF-4401-4ACE-B6AF-924F75A96CE9}" srcOrd="3" destOrd="0" presId="urn:microsoft.com/office/officeart/2005/8/layout/radial4"/>
    <dgm:cxn modelId="{A6243BDE-3BC0-4068-81B4-4824C5A2C38B}" type="presParOf" srcId="{ADB6F0F2-3B10-4EC3-9655-EEF362D8F348}" destId="{82432C98-9842-45C7-9896-735DBE1D99CE}" srcOrd="4" destOrd="0" presId="urn:microsoft.com/office/officeart/2005/8/layout/radial4"/>
    <dgm:cxn modelId="{BFE0C23B-D5D3-4DD4-95F1-C02CD73110DF}" type="presParOf" srcId="{ADB6F0F2-3B10-4EC3-9655-EEF362D8F348}" destId="{6D69DB55-C96C-4130-98EC-113AD30CD9F9}" srcOrd="5" destOrd="0" presId="urn:microsoft.com/office/officeart/2005/8/layout/radial4"/>
    <dgm:cxn modelId="{E21A549D-A5DE-4C9A-B690-9A961E9AB984}" type="presParOf" srcId="{ADB6F0F2-3B10-4EC3-9655-EEF362D8F348}" destId="{71976056-1791-4DAF-907A-DBE9CF82550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D8642-27E4-45BD-A4A1-436370AA456E}">
      <dsp:nvSpPr>
        <dsp:cNvPr id="0" name=""/>
        <dsp:cNvSpPr/>
      </dsp:nvSpPr>
      <dsp:spPr>
        <a:xfrm rot="5400000">
          <a:off x="-275868" y="280485"/>
          <a:ext cx="1839125" cy="1287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Стандартная методика               (9 образцов и 3 контроля)</a:t>
          </a:r>
          <a:r>
            <a:rPr lang="ru-RU" sz="900" kern="1200" dirty="0" smtClean="0">
              <a:solidFill>
                <a:schemeClr val="tx1"/>
              </a:solidFill>
              <a:latin typeface="+mn-lt"/>
              <a:ea typeface="Times New Roman"/>
              <a:cs typeface="+mj-cs"/>
            </a:rPr>
            <a:t/>
          </a:r>
          <a:br>
            <a:rPr lang="ru-RU" sz="900" kern="1200" dirty="0" smtClean="0">
              <a:solidFill>
                <a:schemeClr val="tx1"/>
              </a:solidFill>
              <a:latin typeface="+mn-lt"/>
              <a:ea typeface="Times New Roman"/>
              <a:cs typeface="+mj-cs"/>
            </a:rPr>
          </a:br>
          <a:endParaRPr lang="ru-RU" sz="900" kern="1200" dirty="0"/>
        </a:p>
      </dsp:txBody>
      <dsp:txXfrm rot="-5400000">
        <a:off x="1" y="648310"/>
        <a:ext cx="1287388" cy="551737"/>
      </dsp:txXfrm>
    </dsp:sp>
    <dsp:sp modelId="{D49DC4B0-C0A2-4CA8-A2B7-81C8D634ED4D}">
      <dsp:nvSpPr>
        <dsp:cNvPr id="0" name=""/>
        <dsp:cNvSpPr/>
      </dsp:nvSpPr>
      <dsp:spPr>
        <a:xfrm rot="5400000">
          <a:off x="4081910" y="-2789905"/>
          <a:ext cx="1196060" cy="6785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Приготовление проб – выделение РНК (2,5-3 часа)</a:t>
          </a:r>
          <a:endParaRPr lang="ru-RU" sz="1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Обратная транскрипция (2 часа)</a:t>
          </a:r>
          <a:endParaRPr lang="ru-RU" sz="1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87388" y="63004"/>
        <a:ext cx="6726718" cy="1079286"/>
      </dsp:txXfrm>
    </dsp:sp>
    <dsp:sp modelId="{0ABE8FA3-DF4A-49DE-AEFD-DF999CC0DADC}">
      <dsp:nvSpPr>
        <dsp:cNvPr id="0" name=""/>
        <dsp:cNvSpPr/>
      </dsp:nvSpPr>
      <dsp:spPr>
        <a:xfrm rot="5400000">
          <a:off x="-275868" y="1928073"/>
          <a:ext cx="1839125" cy="1287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для выявления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резистентности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 ВИЧ к АРВТ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295898"/>
        <a:ext cx="1287388" cy="551737"/>
      </dsp:txXfrm>
    </dsp:sp>
    <dsp:sp modelId="{95517CAC-EA00-47A1-B07D-989C4EDA1FFA}">
      <dsp:nvSpPr>
        <dsp:cNvPr id="0" name=""/>
        <dsp:cNvSpPr/>
      </dsp:nvSpPr>
      <dsp:spPr>
        <a:xfrm rot="5400000">
          <a:off x="4082225" y="-1142631"/>
          <a:ext cx="1195431" cy="6785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Полимеразная цепная реакция (ПЦР) (5 часов)</a:t>
          </a:r>
          <a:endParaRPr lang="ru-RU" sz="1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Циклическое </a:t>
          </a:r>
          <a:r>
            <a:rPr lang="ru-RU" sz="16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секвенирование</a:t>
          </a: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(5 часов)</a:t>
          </a:r>
          <a:endParaRPr lang="ru-RU" sz="1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Автоматическое детектирование нуклеотидной последовательности (14 часов)</a:t>
          </a:r>
          <a:endParaRPr lang="ru-RU" sz="1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87388" y="1710562"/>
        <a:ext cx="6726749" cy="1078719"/>
      </dsp:txXfrm>
    </dsp:sp>
    <dsp:sp modelId="{701E8035-9F79-423B-9A22-40BFE951743F}">
      <dsp:nvSpPr>
        <dsp:cNvPr id="0" name=""/>
        <dsp:cNvSpPr/>
      </dsp:nvSpPr>
      <dsp:spPr>
        <a:xfrm rot="5400000">
          <a:off x="-275868" y="3575661"/>
          <a:ext cx="1839125" cy="1287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включает следующие стадии:</a:t>
          </a:r>
          <a:r>
            <a:rPr lang="ru-RU" sz="1200" b="1" kern="1200" dirty="0" smtClean="0">
              <a:solidFill>
                <a:schemeClr val="tx1"/>
              </a:solidFill>
              <a:latin typeface="+mn-lt"/>
              <a:ea typeface="Times New Roman"/>
              <a:cs typeface="+mj-cs"/>
            </a:rPr>
            <a:t/>
          </a:r>
          <a:br>
            <a:rPr lang="ru-RU" sz="1200" b="1" kern="1200" dirty="0" smtClean="0">
              <a:solidFill>
                <a:schemeClr val="tx1"/>
              </a:solidFill>
              <a:latin typeface="+mn-lt"/>
              <a:ea typeface="Times New Roman"/>
              <a:cs typeface="+mj-cs"/>
            </a:rPr>
          </a:br>
          <a:endParaRPr lang="ru-RU" sz="1200" b="1" kern="1200" dirty="0"/>
        </a:p>
      </dsp:txBody>
      <dsp:txXfrm rot="-5400000">
        <a:off x="1" y="3943486"/>
        <a:ext cx="1287388" cy="551737"/>
      </dsp:txXfrm>
    </dsp:sp>
    <dsp:sp modelId="{F5A0AC51-D5E4-455F-A987-66CF61F2DCF2}">
      <dsp:nvSpPr>
        <dsp:cNvPr id="0" name=""/>
        <dsp:cNvSpPr/>
      </dsp:nvSpPr>
      <dsp:spPr>
        <a:xfrm rot="5400000">
          <a:off x="4082225" y="504955"/>
          <a:ext cx="1195431" cy="6785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Анализ с помощью программного обеспечения (1-2 часа)</a:t>
          </a:r>
          <a:endParaRPr lang="ru-RU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1287388" y="3358148"/>
        <a:ext cx="6726749" cy="1078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892B9-0B71-4454-A2FA-7A1A8F040DB2}">
      <dsp:nvSpPr>
        <dsp:cNvPr id="0" name=""/>
        <dsp:cNvSpPr/>
      </dsp:nvSpPr>
      <dsp:spPr>
        <a:xfrm>
          <a:off x="2363576" y="2911594"/>
          <a:ext cx="3131026" cy="2300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с помощью программного обеспечения определяет устойчивость для трех классов препаратов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2104" y="3248564"/>
        <a:ext cx="2213970" cy="1627033"/>
      </dsp:txXfrm>
    </dsp:sp>
    <dsp:sp modelId="{7BBAA451-2FDE-4E5E-8E16-85BF932190BF}">
      <dsp:nvSpPr>
        <dsp:cNvPr id="0" name=""/>
        <dsp:cNvSpPr/>
      </dsp:nvSpPr>
      <dsp:spPr>
        <a:xfrm rot="12900000">
          <a:off x="1165887" y="2395454"/>
          <a:ext cx="1702574" cy="6557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F337B-FC1C-4121-9C41-550A2D47B185}">
      <dsp:nvSpPr>
        <dsp:cNvPr id="0" name=""/>
        <dsp:cNvSpPr/>
      </dsp:nvSpPr>
      <dsp:spPr>
        <a:xfrm>
          <a:off x="226878" y="1360695"/>
          <a:ext cx="2185924" cy="174873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Нуклеозидные</a:t>
          </a:r>
          <a:r>
            <a:rPr lang="ru-RU" sz="2000" b="1" kern="1200" dirty="0" smtClean="0">
              <a:solidFill>
                <a:schemeClr val="tx1"/>
              </a:solidFill>
            </a:rPr>
            <a:t> ингибиторы обратной           транскриптазы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8097" y="1411914"/>
        <a:ext cx="2083486" cy="1646301"/>
      </dsp:txXfrm>
    </dsp:sp>
    <dsp:sp modelId="{30243EAF-4401-4ACE-B6AF-924F75A96CE9}">
      <dsp:nvSpPr>
        <dsp:cNvPr id="0" name=""/>
        <dsp:cNvSpPr/>
      </dsp:nvSpPr>
      <dsp:spPr>
        <a:xfrm rot="16200000">
          <a:off x="2967638" y="1510339"/>
          <a:ext cx="1922902" cy="6557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32C98-9842-45C7-9896-735DBE1D99CE}">
      <dsp:nvSpPr>
        <dsp:cNvPr id="0" name=""/>
        <dsp:cNvSpPr/>
      </dsp:nvSpPr>
      <dsp:spPr>
        <a:xfrm>
          <a:off x="2836127" y="2406"/>
          <a:ext cx="2185924" cy="174873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Ненуклеозидные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ингибиторы обратной           транскриптазы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7346" y="53625"/>
        <a:ext cx="2083486" cy="1646301"/>
      </dsp:txXfrm>
    </dsp:sp>
    <dsp:sp modelId="{6D69DB55-C96C-4130-98EC-113AD30CD9F9}">
      <dsp:nvSpPr>
        <dsp:cNvPr id="0" name=""/>
        <dsp:cNvSpPr/>
      </dsp:nvSpPr>
      <dsp:spPr>
        <a:xfrm rot="19500000">
          <a:off x="4989717" y="2395454"/>
          <a:ext cx="1702574" cy="6557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76056-1791-4DAF-907A-DBE9CF825507}">
      <dsp:nvSpPr>
        <dsp:cNvPr id="0" name=""/>
        <dsp:cNvSpPr/>
      </dsp:nvSpPr>
      <dsp:spPr>
        <a:xfrm>
          <a:off x="5445376" y="1360695"/>
          <a:ext cx="2185924" cy="174873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Ингибиторы протеазы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96595" y="1411914"/>
        <a:ext cx="2083486" cy="1646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86F28-6546-444C-98F2-99623BBDA217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1EA8-449A-45A8-B8C1-72819518F4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Резистентность (устойчивость) - способность ВИЧ проникать в клетки</a:t>
            </a:r>
            <a:r>
              <a:rPr lang="ru-RU" b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размножаться в присутствии            антиретровирусных препаратов.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чувствительности обусловлено возникновением мутаций в генах-мишенях, кодирующих нуклеотидные последовательности обратной транскриптазы, протеазы,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интегразы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поверхностных и структурных белков. Снижение чувствительности обусловлено возникновением мутаций в генах-мишенях, кодирующих нуклеотидные последовательности обратной транскриптазы, протеазы,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интегразы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поверхностных и структурных белков.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Современная антиретровирусная терапия</a:t>
            </a:r>
            <a:r>
              <a:rPr lang="ru-RU" sz="1200" b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существенно продлевает жизнь инфицированных ВИЧ и снижает риск передачи ВИЧ-инфекции от пациентов, получающих терапию.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62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проб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Время для стандартного исследования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проб (3контроля+9 образцов) составляет 2,5-3 часа. Проба вначале 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центрифугируется при 4С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того, чтобы сконцентрировать вирусные частицы на дне пробирки. После удаления </a:t>
            </a:r>
            <a:r>
              <a:rPr lang="ru-RU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супернатанта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проходит лизис вирусных частиц  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буфером лизиса. 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Вирусная РНК осаждается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изопропанолом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далее очищается 70% этанолом. В итоге, очищенная вирусная РНК высушивается и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ресуспендируется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растворителе РНК.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транскрипция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.(2 часа).Система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амплифицирует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1.8 КБ области </a:t>
            </a: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гена ВИЧ-1, которая составляет весь ген протеазы  и 2/3 гена ОТ. В результате получаем однонитевую ДНК (к ДНК).</a:t>
            </a:r>
          </a:p>
          <a:p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ПЦР. 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часов). Получаем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двунитевую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ДНК.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Амплифицируется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 </a:t>
            </a: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Амплифицированные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молекулы-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ампликоны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используютя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дальнейшем.</a:t>
            </a:r>
          </a:p>
          <a:p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Циклическое </a:t>
            </a:r>
            <a:r>
              <a:rPr lang="ru-RU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часов).Метод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дидезокси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секвенирования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ДНК, разработанный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Сангером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Применяют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дидезоксинуклеотиды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автоматического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флюоресцентного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секвенирования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флюорисцентная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метка включается в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удленяющуюся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ДНК при использовании меченных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терминаторных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дидезоксинуклеотидов.7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праймеров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секвенирования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всей области гена протеазы ВИЧ ( кодоны 1-99) и 2/3 гена ОТ ( кодоны 1-335).</a:t>
            </a:r>
          </a:p>
          <a:p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Этапы ЦС:</a:t>
            </a:r>
          </a:p>
          <a:p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ПЦР продукта</a:t>
            </a:r>
          </a:p>
          <a:p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количества ДНК</a:t>
            </a:r>
          </a:p>
          <a:p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Циклическое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endParaRPr lang="ru-RU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продуктов ЦС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детекция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последовательностей.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Детектирует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флюоресценцию от 4 различно окрашенных терминаторов, которые  используются для определения оснований. Каждая краска испускает свет своей длины волны при возбуждении аргоновым ионным лазером. Флюоресценция детектируется </a:t>
            </a: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CCD 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камерой и конвертируется в сигнал последовательности оснований.</a:t>
            </a:r>
          </a:p>
          <a:p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 помощью программного обеспечения. 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  данные  о последовательности, полученные с 7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праймеров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каждой пробы и комбинирует информацию в единый проект. Создается консенсус последовательность. Она сравнивается с </a:t>
            </a:r>
            <a:r>
              <a:rPr lang="ru-RU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последовательностью известного штамма, для идентификации мест вариаций.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9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относительно ИП, НИОТ.ННИОТ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46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Анализ в программе </a:t>
            </a:r>
            <a:r>
              <a:rPr lang="en-US" dirty="0" err="1" smtClean="0"/>
              <a:t>ViroSeq</a:t>
            </a:r>
            <a:r>
              <a:rPr lang="ru-RU" dirty="0" smtClean="0"/>
              <a:t>.</a:t>
            </a:r>
            <a:r>
              <a:rPr lang="en-US" baseline="0" dirty="0" smtClean="0"/>
              <a:t> </a:t>
            </a:r>
            <a:r>
              <a:rPr lang="ru-RU" baseline="0" dirty="0" smtClean="0"/>
              <a:t>После обработки </a:t>
            </a:r>
            <a:r>
              <a:rPr lang="ru-RU" baseline="0" dirty="0" err="1" smtClean="0"/>
              <a:t>нуклиотидной</a:t>
            </a:r>
            <a:r>
              <a:rPr lang="ru-RU" baseline="0" dirty="0" smtClean="0"/>
              <a:t> последовательности 7 </a:t>
            </a:r>
            <a:r>
              <a:rPr lang="ru-RU" baseline="0" dirty="0" err="1" smtClean="0"/>
              <a:t>праймеров</a:t>
            </a:r>
            <a:r>
              <a:rPr lang="ru-RU" baseline="0" dirty="0" smtClean="0"/>
              <a:t> в </a:t>
            </a:r>
            <a:r>
              <a:rPr lang="en-US" baseline="0" dirty="0" err="1" smtClean="0"/>
              <a:t>Sequensing</a:t>
            </a:r>
            <a:r>
              <a:rPr lang="en-US" baseline="0" dirty="0" smtClean="0"/>
              <a:t> Analysis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00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 рекомендует использовать для интерпретации результатов базу данных и алгоритмы Стэнфордского университета, адрес в Интернете: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(http://www.hivdb.stanford.edu). 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Зеркало алгоритма интерпретации результатов Стэнфордского университета на русском языке реализовано во "Всероссийской базе данных устойчивости ВИЧ к антиретровирусным препаратам", адрес в Интернете: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(http://www.hivresist.pcr.ru).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9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данных ресурсах возможна интерпретация как введенной в специализированное окно нуклеотидной последовательности ВИЧ, так и загруженных файлов с последовательностями «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fasta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Результаты интерпретации представлены в таком виде, что для каждого препарата из группы ингибиторов протеазы и обратной транскриптазы указывается степень устойчивости ВИЧ по шкале чувствительности к препарату.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Устойчивость: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низкой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средней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высокой степени.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65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наличии или отсутствии мутаций лекарственной устойчивости в программах: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ViroSeq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ресурсах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Стэнфордского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университета.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04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планах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АмплиСенс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 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HIV-Resist-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«Центральный научно-исследовательский институт эпидемиологии»</a:t>
            </a:r>
            <a:endParaRPr lang="en-US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Набор реагентов для выявления мутаций лекарственной устойчивости ВИЧ в гене </a:t>
            </a:r>
            <a:r>
              <a:rPr lang="ru-RU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интегразы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протеазы 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фрагменте гена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транскриптазы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Аналитическая чувствительность теста: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копий/мл РНК ВИЧ-1 из 200 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плазмы,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копий/мл РНК ВИЧ-1 из 1000 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плазмы с    предварительным ультра</a:t>
            </a:r>
            <a:r>
              <a:rPr lang="en-US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центрифугированием.</a:t>
            </a:r>
          </a:p>
          <a:p>
            <a:pPr algn="ctr"/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Программное обеспечение «ДЕОНА»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44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НАЗНАЧЕНИИ ИССЛЕДОВАНИЯ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</a:rPr>
              <a:t>1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Нет назначение в РЛИС (МИС).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КОД услуги ? (А26.05.022.001).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учтен уровень вирусной нагрузки.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Нет  сопроводительного направления  на резистентность ВИЧ к АРВП.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Назначение не от врача-инфекциониста.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Наименование МО, в которую направляется биоматериал (не  АУ ЮЦПП).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34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анализируете ВН!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66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2000 копий/мл плазмы. НИЖЕ ЛИНЕЙНОСТИ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Причиной возникновения лекарственно-устойчивых (резистентных) вариантов ВИЧ считается высокая скорость размножения вируса (около 10 млн. новых вирусных частиц ежедневно) в сочетании с исключительно высокой частотой ошибок, происходящих в ходе обратной транскрипции. В результате,  через некоторый промежуток времени,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популяции вируса  начинают преобладать резистентные формы ВИЧ. Проявлением этого становится подъем вирусной нагрузки (ВН), отражающий репликацию устойчивого варианта и регистрируемый как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вирусологический неуспех АРТ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Возникновения и характер мутаций определяются несколькими факторами: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механизм действия и эффективность препарата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его наличие</a:t>
            </a:r>
            <a:endParaRPr lang="ru-RU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степень приверженности пациента,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генома человека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вклад каждой из мутаций в снижение чувствительности.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2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Основные требования</a:t>
            </a:r>
            <a:r>
              <a:rPr lang="ru-RU" sz="1200" b="1" kern="1200" baseline="0" dirty="0" smtClean="0">
                <a:latin typeface="Times New Roman" pitchFamily="18" charset="0"/>
                <a:cs typeface="Times New Roman" pitchFamily="18" charset="0"/>
              </a:rPr>
              <a:t> к мероприятиям</a:t>
            </a: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вопросу </a:t>
            </a: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распространения штаммов ВИЧ резистентных к АРВ препаратам</a:t>
            </a:r>
            <a:r>
              <a:rPr lang="ru-RU" sz="1200" b="1" kern="1200" baseline="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2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риведены в методических рекомендациях МР</a:t>
            </a:r>
            <a:r>
              <a:rPr lang="ru-RU" sz="1200" b="1" kern="1200" baseline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3.1.5.0075/1-13. «Эпидемиология. Профилактика инфекционных болезней. ВИЧ-инфекции. Надзор за распространением штаммов ВИЧ, резистентных к антиретровирусным препаратам».</a:t>
            </a:r>
            <a:r>
              <a:rPr lang="ru-RU" sz="1200" b="1" kern="1200" dirty="0" err="1" smtClean="0"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kern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2013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7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ЗДРАВООХРАНЕНИЯ РОССИЙСКОЙ ФЕДЕРАЦИИ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23 июня 2022 года N 438н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стандарта первичной медико-санитарной помощи взрослым при ВИЧ-инфекции (диагностика, лечение и диспансерное наблюдение)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медицинской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</a:t>
            </a:r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A26.05.021.001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Наименование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медицинской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rtl="0" eaLnBrk="1" fontAlgn="t" latinLnBrk="0" hangingPunct="1"/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Количественное определение РНК вируса иммунодефицита человека ВИЧ-1 (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 immunodeficiency virus HIV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-1) в плазме крови методом ПЦР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rtl="0" eaLnBrk="1" fontAlgn="ctr" latinLnBrk="0" hangingPunct="1"/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медицинской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</a:t>
            </a:r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rtl="0" eaLnBrk="1" fontAlgn="ctr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A26.05.022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.001</a:t>
            </a:r>
          </a:p>
          <a:p>
            <a:pPr rtl="0" eaLnBrk="1" fontAlgn="ctr" latinLnBrk="0" hangingPunct="1"/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Наименование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медицинской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rtl="0" eaLnBrk="1" fontAlgn="ctr" latinLnBrk="0" hangingPunct="1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мутаций лекарственной устойчивости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РНК вируса иммунодефицита человека методом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секвенирования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9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СБОР ОБРАЗЦОВ.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ТРАНСПОРТИРОВКА. ХРАНЕНИЕ</a:t>
            </a:r>
            <a:r>
              <a:rPr lang="ru-RU" sz="120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1. 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Система 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генотипирования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en-US" sz="12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Viro</a:t>
            </a:r>
            <a:r>
              <a:rPr lang="en-US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Seq</a:t>
            </a:r>
            <a:r>
              <a:rPr lang="en-US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HIV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-1  предназначена для использования   плазмы крови.</a:t>
            </a:r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2. 5 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 цельной крови  в 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 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вакутейнера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с  антикоагулянтом ЭДТА,  немедленно перевернуть 8-10 раз.</a:t>
            </a:r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Образцы на гепарине, с 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хилезом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и гемолизом не пригодны для анализа.</a:t>
            </a:r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Отделить плазму от цельной крови не позднее 120 мин после взятия.</a:t>
            </a:r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Центрифугировать  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вакутейнеры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при 1000-2000 </a:t>
            </a:r>
            <a:r>
              <a:rPr lang="en-US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x g 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при комнатной температуре в течении 15 мин.</a:t>
            </a:r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Перенести плазму  из 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вакутейнеров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в 1,5 мл стерильные полипропиленовые пробирки. Хранить 2-8 °</a:t>
            </a:r>
            <a:r>
              <a:rPr lang="en-US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в пределах 24 часов, при-65/-80 °</a:t>
            </a:r>
            <a:r>
              <a:rPr lang="en-US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длительно.</a:t>
            </a:r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Перевозить </a:t>
            </a:r>
            <a:r>
              <a:rPr lang="ru-RU" sz="12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вакутейнеры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с цельной кровью в течении 2 часов при комнатной температуре, пробирки с плазмой при 2-8 °</a:t>
            </a:r>
            <a:r>
              <a:rPr lang="en-US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в пределах 24 часов, или при-70 °</a:t>
            </a:r>
            <a:r>
              <a:rPr lang="en-US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на сухом льду.</a:t>
            </a:r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Хранить образцы плазмы при -65/-80 °</a:t>
            </a:r>
            <a:r>
              <a:rPr lang="en-US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Не хранить более 6 месяцев. Не замораживать/ размораживать плазму более 2 раз.</a:t>
            </a:r>
            <a:endParaRPr lang="ru-RU" sz="12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2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оформление направления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определение лекарственной резистентности ВИЧ к АРВП.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или схемы лечения, исключение, пациент без терапии.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Приверженность, исключение, пациент без терапии.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68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Определение мутаций лекарственной устойчивости РНК ВИЧ-1.</a:t>
            </a:r>
          </a:p>
          <a:p>
            <a:pPr lvl="0"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Генетический анализатор 8-ми капиллярный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Applied 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Biosystems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3500.</a:t>
            </a:r>
            <a:endParaRPr lang="en-US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HITACHI</a:t>
            </a:r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3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Тест-система  </a:t>
            </a: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ViroSeg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HIV-1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для выявления резистентности ВИЧ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предназначена для анализа образцов с вирусной нагрузкой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2000-750000 копий/мл РНК ВИЧ-1. </a:t>
            </a: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Анализ образцов и контролей в  программе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ViroSeq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v 3,0.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Модули  коммерческой тест-системы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ViroSeq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HIV-1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Genotyping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v2.0,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Celera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Diagnostics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США.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1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0E6D1A-38E2-44BA-ABFE-F20BC4ED1EC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0"/>
            <a:ext cx="8143738" cy="660049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Определение мутаций лекарственной устойчивости в РНК вируса иммунодефицита человека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секвенирования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лабораторной диагностики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Врач КЛД Сафронова Л.А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 Ханты-Мансийск 2022 год.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87" y="301516"/>
            <a:ext cx="178117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35724"/>
            <a:ext cx="4040188" cy="1778876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Тест-система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ViroSeg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HIV-1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выявления резистентности ВИЧ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предназначена для анализа образцов с вирусной нагрузкой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2000-750000 копий/мл РНК ВИЧ-1. </a:t>
            </a:r>
          </a:p>
          <a:p>
            <a:pPr algn="ctr">
              <a:lnSpc>
                <a:spcPct val="11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Анализ образцов и контролей в  программе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ViroSeq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v 3,0.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92469"/>
            <a:ext cx="4041775" cy="146093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Модули  коммерческой тест-системы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ViroSeq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HIV-1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Genotyping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v2.0,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Celera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Diagnostics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США</a:t>
            </a:r>
            <a:r>
              <a:rPr lang="ru-RU" dirty="0"/>
              <a:t>.</a:t>
            </a:r>
          </a:p>
          <a:p>
            <a:pPr marL="72000" algn="ctr">
              <a:lnSpc>
                <a:spcPct val="80000"/>
              </a:lnSpc>
              <a:spcAft>
                <a:spcPts val="6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5" descr="10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060878"/>
            <a:ext cx="4041775" cy="3276859"/>
          </a:xfrm>
        </p:spPr>
      </p:pic>
      <p:pic>
        <p:nvPicPr>
          <p:cNvPr id="8" name="Содержимое 4" descr="ПИКИ.pn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57200" y="3573517"/>
            <a:ext cx="4040188" cy="2795752"/>
          </a:xfrm>
        </p:spPr>
      </p:pic>
    </p:spTree>
    <p:extLst>
      <p:ext uri="{BB962C8B-B14F-4D97-AF65-F5344CB8AC3E}">
        <p14:creationId xmlns:p14="http://schemas.microsoft.com/office/powerpoint/2010/main" val="26186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08261964"/>
              </p:ext>
            </p:extLst>
          </p:nvPr>
        </p:nvGraphicFramePr>
        <p:xfrm>
          <a:off x="500034" y="857232"/>
          <a:ext cx="807249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92034043"/>
              </p:ext>
            </p:extLst>
          </p:nvPr>
        </p:nvGraphicFramePr>
        <p:xfrm>
          <a:off x="642910" y="714356"/>
          <a:ext cx="785818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714" y="4051758"/>
            <a:ext cx="2347800" cy="23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/>
          </p:cNvPicPr>
          <p:nvPr/>
        </p:nvPicPr>
        <p:blipFill rotWithShape="1">
          <a:blip r:embed="rId3"/>
          <a:srcRect l="5900" t="4692" r="6104" b="6503"/>
          <a:stretch/>
        </p:blipFill>
        <p:spPr bwMode="auto">
          <a:xfrm>
            <a:off x="314764" y="2596055"/>
            <a:ext cx="4041775" cy="3825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5006" y="777766"/>
            <a:ext cx="2848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Sequencing Analysis</a:t>
            </a:r>
          </a:p>
        </p:txBody>
      </p:sp>
      <p:pic>
        <p:nvPicPr>
          <p:cNvPr id="4" name="Объект 7"/>
          <p:cNvPicPr>
            <a:picLocks/>
          </p:cNvPicPr>
          <p:nvPr/>
        </p:nvPicPr>
        <p:blipFill rotWithShape="1">
          <a:blip r:embed="rId4"/>
          <a:srcRect r="204" b="5925"/>
          <a:stretch/>
        </p:blipFill>
        <p:spPr bwMode="auto">
          <a:xfrm>
            <a:off x="4393323" y="2617075"/>
            <a:ext cx="4550980" cy="3794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 flipH="1">
            <a:off x="5097515" y="725214"/>
            <a:ext cx="3310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ViroSeq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944414" y="1166648"/>
            <a:ext cx="484632" cy="146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437586" y="1171903"/>
            <a:ext cx="484632" cy="146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3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 рекомендует использовать для интерпретации результатов базу данных и алгоритмы Стэнфордского университета, адрес в Интернете: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(http://www.hivdb.stanford.edu).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Зеркало алгоритма интерпретации результатов Стэнфордского университета на русском языке реализовано во "Всероссийской базе данных устойчивости ВИЧ к антиретровирусным препаратам", адрес в Интернете: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(http://www.hivresist.pcr.ru).</a:t>
            </a:r>
          </a:p>
        </p:txBody>
      </p:sp>
    </p:spTree>
    <p:extLst>
      <p:ext uri="{BB962C8B-B14F-4D97-AF65-F5344CB8AC3E}">
        <p14:creationId xmlns:p14="http://schemas.microsoft.com/office/powerpoint/2010/main" val="24525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94635"/>
            <a:ext cx="79296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данных ресурсах возможна интерпретация как введенной в специализированное окно нуклеотидной последовательности ВИЧ, так и загруженных файлов с последовательностями «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fasta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Результаты интерпретации представлены в таком виде, что для каждого препарата из группы ингибиторов протеазы и обратной транскриптазы указывается степень устойчивости ВИЧ по шкале чувствительности к препарату.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стойчивость: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низкой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средней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высокой степени. </a:t>
            </a:r>
          </a:p>
        </p:txBody>
      </p:sp>
    </p:spTree>
    <p:extLst>
      <p:ext uri="{BB962C8B-B14F-4D97-AF65-F5344CB8AC3E}">
        <p14:creationId xmlns:p14="http://schemas.microsoft.com/office/powerpoint/2010/main" val="15918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86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отчета о лекарственной устойчивости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5131" t="14367" r="4179" b="7867"/>
          <a:stretch/>
        </p:blipFill>
        <p:spPr bwMode="auto">
          <a:xfrm>
            <a:off x="4648200" y="1870842"/>
            <a:ext cx="4038600" cy="2154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1353"/>
            <a:ext cx="4038600" cy="2144110"/>
          </a:xfrm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17702" t="14595" r="42533" b="6043"/>
          <a:stretch/>
        </p:blipFill>
        <p:spPr bwMode="auto">
          <a:xfrm>
            <a:off x="493987" y="3983421"/>
            <a:ext cx="3941379" cy="2564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6"/>
          <a:srcRect l="34762" t="24173" r="31758" b="5815"/>
          <a:stretch/>
        </p:blipFill>
        <p:spPr bwMode="auto">
          <a:xfrm>
            <a:off x="4698124" y="4046483"/>
            <a:ext cx="4067504" cy="2396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41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951" y="1323991"/>
            <a:ext cx="73572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планах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АмплиСенс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 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HIV-Resist-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«Центральный научно-исследовательский институт эпидемиологии»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Набор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реагентов для выявления мутаций лекарственной устойчивости ВИЧ в гене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интегразы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протеазы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фрагменте гена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транскриптазы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Аналитическая чувствительность теста: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копий/мл РНК ВИЧ-1 из 200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плазмы,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копий/мл РНК ВИЧ-1 из 1000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плазмы с    предварительным ультра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центрифугированием.</a:t>
            </a: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solidFill>
                  <a:schemeClr val="tx2"/>
                </a:solidFill>
              </a:rPr>
              <a:t>Программное </a:t>
            </a:r>
            <a:r>
              <a:rPr lang="ru-RU" sz="2000" dirty="0">
                <a:solidFill>
                  <a:schemeClr val="tx2"/>
                </a:solidFill>
              </a:rPr>
              <a:t>обеспечение «ДЕОНА»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НАЗНАЧЕНИИ ИССЛЕДОВАНИЯ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1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Нет назначение в РЛИС (МИС).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КОД услуги ? (А26.05.022.001).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учтен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вирусной нагрузки.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Нет  сопроводительного направления  на резистентность ВИЧ к АРВП.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Назначение не от врача-инфекциониста.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Наименование МО, в которую направляется биоматериал (не  АУ ЮЦПП).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9310" y="441434"/>
            <a:ext cx="5602014" cy="58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5345" y="3983421"/>
            <a:ext cx="4038600" cy="2438401"/>
          </a:xfrm>
        </p:spPr>
      </p:pic>
      <p:sp>
        <p:nvSpPr>
          <p:cNvPr id="6" name="Прямоугольник 5"/>
          <p:cNvSpPr/>
          <p:nvPr/>
        </p:nvSpPr>
        <p:spPr>
          <a:xfrm>
            <a:off x="4960884" y="1051034"/>
            <a:ext cx="36996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антиретровирусная терапия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существенно продлевает жизнь инфицированных ВИЧ и снижает риск передачи ВИЧ-инфекции от пациентов, получающих терапию.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7" name="Содержимое 5" descr="102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5517" y="1072055"/>
            <a:ext cx="3760076" cy="2267853"/>
          </a:xfrm>
        </p:spPr>
      </p:pic>
      <p:sp>
        <p:nvSpPr>
          <p:cNvPr id="9" name="Прямоугольник 8"/>
          <p:cNvSpPr/>
          <p:nvPr/>
        </p:nvSpPr>
        <p:spPr>
          <a:xfrm>
            <a:off x="183931" y="343589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Резистентность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(устойчивость) -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способность ВИЧ проникать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клетки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размножаться в присутствии            антиретровирусных препаратов.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Снижение чувствительности обусловлено возникновением мутаций в генах-мишенях, кодирующих нуклеотидные последовательности обратной транскриптазы, протеазы,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интегразы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поверхностных и структурных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белков.</a:t>
            </a:r>
          </a:p>
        </p:txBody>
      </p:sp>
    </p:spTree>
    <p:extLst>
      <p:ext uri="{BB962C8B-B14F-4D97-AF65-F5344CB8AC3E}">
        <p14:creationId xmlns:p14="http://schemas.microsoft.com/office/powerpoint/2010/main" val="26754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183" y="465688"/>
            <a:ext cx="5941634" cy="59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3453" y="3234652"/>
            <a:ext cx="483709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3008313" cy="5126055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В связи с высокой степенью генетической вариабельности ВИЧ, активной репликацией вируса и необходимостью длительного приема АРВ препаратов, возникновение</a:t>
            </a:r>
            <a:endParaRPr lang="ru-RU" sz="2000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резистентности ВИЧ</a:t>
            </a:r>
            <a:endParaRPr lang="ru-RU" sz="2000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неизбежно.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105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25937" y="928670"/>
            <a:ext cx="3609975" cy="5110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500063"/>
            <a:ext cx="7586690" cy="5715000"/>
          </a:xfrm>
        </p:spPr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Основные требования</a:t>
            </a:r>
            <a:r>
              <a:rPr lang="ru-RU" sz="2400" b="1" kern="1200" baseline="0" dirty="0" smtClean="0">
                <a:latin typeface="Times New Roman" pitchFamily="18" charset="0"/>
                <a:cs typeface="Times New Roman" pitchFamily="18" charset="0"/>
              </a:rPr>
              <a:t> к мероприятиям</a:t>
            </a: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вопросу </a:t>
            </a: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распространения штаммов ВИЧ резистентных к АРВ препаратам</a:t>
            </a:r>
            <a:r>
              <a:rPr lang="ru-RU" sz="2400" b="1" kern="1200" baseline="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4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риведены в методических рекомендациях МР 3.1.5.0075/1-13. </a:t>
            </a:r>
            <a:br>
              <a:rPr lang="ru-RU" sz="24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«Эпидемиология. Профилактика инфекционных болезней. ВИЧ-инфекции. Надзор за распространением штаммов ВИЧ, резистентных к </a:t>
            </a:r>
            <a:r>
              <a:rPr lang="ru-RU" sz="2400" b="1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антиретровирусным</a:t>
            </a:r>
            <a:r>
              <a:rPr lang="ru-RU" sz="24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препаратам».</a:t>
            </a:r>
            <a:br>
              <a:rPr lang="ru-RU" sz="24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1200" dirty="0" err="1" smtClean="0"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2013 год.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65406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ЗДРАВООХРАНЕНИЯ РОССИЙСКОЙ ФЕДЕРАЦИИ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23 июня 2022 года N 438н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стандарта первичной медико-санитарной помощи взрослым при ВИЧ-инфекции (диагностика, лечение и диспансерное наблюдение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92459"/>
              </p:ext>
            </p:extLst>
          </p:nvPr>
        </p:nvGraphicFramePr>
        <p:xfrm>
          <a:off x="1115615" y="1660635"/>
          <a:ext cx="6830206" cy="4288219"/>
        </p:xfrm>
        <a:graphic>
          <a:graphicData uri="http://schemas.openxmlformats.org/drawingml/2006/table">
            <a:tbl>
              <a:tblPr/>
              <a:tblGrid>
                <a:gridCol w="2289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95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Код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медицинской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услуги</a:t>
                      </a:r>
                      <a:endParaRPr lang="ru-RU" sz="16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</a:t>
                      </a: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медицинской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услуги</a:t>
                      </a:r>
                      <a:endParaRPr lang="ru-RU" sz="16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337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A26.05.021.001</a:t>
                      </a:r>
                      <a:endParaRPr lang="ru-RU" sz="16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Количественное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 РНК вируса иммунодефицита человека ВИЧ-1 (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Human immunodeficiency virus HIV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-1) в плазме крови методом ПЦР</a:t>
                      </a:r>
                      <a:endParaRPr lang="ru-RU" sz="16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923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A26.05.022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.001</a:t>
                      </a:r>
                      <a:endParaRPr lang="ru-RU" sz="16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мутаций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лекарственной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устойчивости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РНК вируса иммунодефицита человека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методом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секвенирования</a:t>
                      </a:r>
                      <a:endParaRPr lang="ru-RU" sz="16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9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779" y="-432089"/>
            <a:ext cx="847133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1F497D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1F497D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1F497D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1F497D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1F497D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1F497D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СБОР </a:t>
            </a: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</a:rPr>
              <a:t>ОБРАЗЦОВ.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</a:rPr>
              <a:t>ТРАНСПОРТИРОВКА. ХРАНЕНИЕ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</a:rPr>
              <a:t>1.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Система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генотипирования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Viro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Seq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HIV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-1  предназначена для использования   плазмы крови.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2. 5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 цельной крови  в 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вакутейнера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 с  антикоагулянтом ЭДТА,  немедленно перевернуть 8-10 раз.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Образцы на гепарине,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хилезом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и гемолизом не пригодны для анализа.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Отделить плазму от цельной крови не позднее 120 мин после взятия.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Центрифугировать 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вакутейнеры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при 1000-2000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x g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при комнатной температуре в течении 15 мин.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Перенести плазму  из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вакутейнеров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в 1,5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 стерильные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полипропиленовые пробирки. Хранить 2-8 °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в пределах 24 часов, при-65/-80 °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длительно.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7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Перевозить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вакутейнеры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с цельной кровью в течении 2 часов при комнатной температуре, пробирки с плазмой при 2-8 °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в пределах 24 часов, или при-70 °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на сухом льду.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Хранить образцы плазмы при -65/-80 °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Не хранить более 6 месяцев. Не замораживать/ размораживать плазму более 2 раз.</a:t>
            </a:r>
            <a:endParaRPr lang="ru-RU" sz="16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3490" y="220717"/>
            <a:ext cx="690529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на определение лекарственной резистентности ВИЧ к АРВП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Дата забора крови: «____» __________20___г.  Эпидемиологический номер ______________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Фамилия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____________________________                  Имя: _________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Отчество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____________________________  Пол: М  /  Ж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Дата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рождения: ___________________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проживания (регион, город):_____________________________________________________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Дата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1-го «+»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иммуноблота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_____________ Стадия ВИЧ – инфекции: ____ в фазе ___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Т-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.:___________ 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мкл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дата:__________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применявшиеся схемы АРВ – терапии,  даты, причины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отмены предыдущих схем, наличие выявленной резистентности, текущая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АРВТ: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_________________________________     ____________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_________________________________     ____________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_________________________________     ____________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_________________________________     ____________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Текущая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___________________________   ______________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Степень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приверженности (текущая схема): низкая     умеренная    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высокая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(&lt;70%)       (70-95%)        (&gt;95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%)</a:t>
            </a:r>
          </a:p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направлению:________________________________________________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Направляющая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организация: _____________________________________________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Тел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.: ____________________  Факс: _______________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Ф.И.О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лечащего врача: __________________________________________________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Подпись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49255"/>
              </p:ext>
            </p:extLst>
          </p:nvPr>
        </p:nvGraphicFramePr>
        <p:xfrm>
          <a:off x="1533207" y="4214649"/>
          <a:ext cx="6077585" cy="8198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11780">
                  <a:extLst>
                    <a:ext uri="{9D8B030D-6E8A-4147-A177-3AD203B41FA5}">
                      <a16:colId xmlns:a16="http://schemas.microsoft.com/office/drawing/2014/main" val="3911839451"/>
                    </a:ext>
                  </a:extLst>
                </a:gridCol>
                <a:gridCol w="1088390">
                  <a:extLst>
                    <a:ext uri="{9D8B030D-6E8A-4147-A177-3AD203B41FA5}">
                      <a16:colId xmlns:a16="http://schemas.microsoft.com/office/drawing/2014/main" val="3729993087"/>
                    </a:ext>
                  </a:extLst>
                </a:gridCol>
                <a:gridCol w="1088390">
                  <a:extLst>
                    <a:ext uri="{9D8B030D-6E8A-4147-A177-3AD203B41FA5}">
                      <a16:colId xmlns:a16="http://schemas.microsoft.com/office/drawing/2014/main" val="1030825137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532974831"/>
                    </a:ext>
                  </a:extLst>
                </a:gridCol>
              </a:tblGrid>
              <a:tr h="273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 анализа вирусной нагрузки ВИЧ - 1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862391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Вирусная нагрузка ВИЧ – 1 копий/мл.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071303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lg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544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5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Определение мутаций лекарственной устойчивости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РНК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ВИЧ-1.</a:t>
            </a:r>
          </a:p>
          <a:p>
            <a:pPr lvl="0"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енетический анализатор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8-ми капиллярный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Applied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Biosystems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3500.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HITACHI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1" descr="C:\Users\Пользователь\Desktop\ре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42290" y="2228192"/>
            <a:ext cx="5801710" cy="376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95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1398</TotalTime>
  <Words>1659</Words>
  <Application>Microsoft Office PowerPoint</Application>
  <PresentationFormat>Экран (4:3)</PresentationFormat>
  <Paragraphs>269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 2</vt:lpstr>
      <vt:lpstr>Поток</vt:lpstr>
      <vt:lpstr>Определение мутаций лекарственной устойчивости в РНК вируса иммунодефицита человека  методом секвенирования.    Центр лабораторной диагностики  Врач КЛД Сафронова Л.А г Ханты-Мансийск 2022 год.  </vt:lpstr>
      <vt:lpstr>Презентация PowerPoint</vt:lpstr>
      <vt:lpstr>Презентация PowerPoint</vt:lpstr>
      <vt:lpstr>Основные требования к мероприятиям по вопросу распространения штаммов ВИЧ резистентных к АРВ препаратам приведены в методических рекомендациях МР 3.1.5.0075/1-13.  «Эпидемиология. Профилактика инфекционных болезней. ВИЧ-инфекции. Надзор за распространением штаммов ВИЧ, резистентных к антиретровирусным препаратам».  Роспотребнадзор  2013 год.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Интерпретация отчета о лекарственной устойчивости</vt:lpstr>
      <vt:lpstr>Презентация PowerPoint</vt:lpstr>
      <vt:lpstr>ОШИБКИ ПРИ НАЗНАЧЕНИИ ИССЛЕДОВАНИЯ 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Резистентность  к антиретровирусным препаратам и результаты ее определения  у ВИЧ-инфицированных по материалам КУ «ЦЕНТР СПИД» г. Ханты-Мансийск.    г.  Ханты-Мансийск 2019 год.</dc:title>
  <dc:creator>Сафронов Юрий</dc:creator>
  <cp:lastModifiedBy>safro</cp:lastModifiedBy>
  <cp:revision>145</cp:revision>
  <dcterms:created xsi:type="dcterms:W3CDTF">2019-02-16T13:12:22Z</dcterms:created>
  <dcterms:modified xsi:type="dcterms:W3CDTF">2022-12-01T17:09:33Z</dcterms:modified>
</cp:coreProperties>
</file>